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56" r:id="rId5"/>
    <p:sldId id="271" r:id="rId6"/>
    <p:sldId id="279" r:id="rId7"/>
    <p:sldId id="281" r:id="rId8"/>
    <p:sldId id="280" r:id="rId9"/>
    <p:sldId id="257" r:id="rId10"/>
    <p:sldId id="275" r:id="rId11"/>
    <p:sldId id="276" r:id="rId12"/>
    <p:sldId id="298" r:id="rId13"/>
    <p:sldId id="283" r:id="rId14"/>
    <p:sldId id="287" r:id="rId15"/>
    <p:sldId id="288" r:id="rId16"/>
    <p:sldId id="286" r:id="rId17"/>
    <p:sldId id="285" r:id="rId18"/>
    <p:sldId id="284" r:id="rId19"/>
    <p:sldId id="289" r:id="rId20"/>
    <p:sldId id="290" r:id="rId21"/>
    <p:sldId id="291" r:id="rId22"/>
    <p:sldId id="295" r:id="rId23"/>
    <p:sldId id="296" r:id="rId24"/>
    <p:sldId id="303" r:id="rId25"/>
    <p:sldId id="297" r:id="rId26"/>
    <p:sldId id="302" r:id="rId27"/>
    <p:sldId id="292" r:id="rId28"/>
    <p:sldId id="294" r:id="rId29"/>
    <p:sldId id="293" r:id="rId30"/>
    <p:sldId id="299" r:id="rId31"/>
    <p:sldId id="301" r:id="rId32"/>
    <p:sldId id="30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  <p14:sldId id="298"/>
            <p14:sldId id="283"/>
            <p14:sldId id="287"/>
            <p14:sldId id="288"/>
            <p14:sldId id="286"/>
            <p14:sldId id="285"/>
            <p14:sldId id="284"/>
            <p14:sldId id="289"/>
            <p14:sldId id="290"/>
            <p14:sldId id="291"/>
            <p14:sldId id="295"/>
            <p14:sldId id="296"/>
            <p14:sldId id="303"/>
            <p14:sldId id="297"/>
            <p14:sldId id="302"/>
            <p14:sldId id="292"/>
            <p14:sldId id="294"/>
            <p14:sldId id="293"/>
            <p14:sldId id="299"/>
            <p14:sldId id="301"/>
            <p14:sldId id="300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D24726"/>
    <a:srgbClr val="404040"/>
    <a:srgbClr val="FF9B45"/>
    <a:srgbClr val="DD462F"/>
    <a:srgbClr val="F8CFB6"/>
    <a:srgbClr val="F8CAB6"/>
    <a:srgbClr val="923922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1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7/10/2024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96A023-6EFE-EB3D-2B31-EA792B5104E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63161" y="-526226"/>
            <a:ext cx="11865677" cy="791045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F5700-DE86-84DE-E4EC-90D0D3BA54BB}"/>
              </a:ext>
            </a:extLst>
          </p:cNvPr>
          <p:cNvSpPr txBox="1"/>
          <p:nvPr/>
        </p:nvSpPr>
        <p:spPr>
          <a:xfrm>
            <a:off x="4340941" y="412955"/>
            <a:ext cx="3510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FEFF-8871-68FB-A162-934389EF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D85D3B-6056-0C12-0F1D-188F7598B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6" y="2033016"/>
            <a:ext cx="5136261" cy="358444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296AEF-A389-4EC8-BADC-25FCA941E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01" y="1880616"/>
            <a:ext cx="3090547" cy="4254713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11B47D3-5AD0-4A46-46B3-F79906D45BDB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CUSTOMER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21461-2DAE-18E4-097B-E6E0B6F0A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88" y="1993255"/>
            <a:ext cx="3090546" cy="40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8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1B31-3CC4-2BF2-6A48-B07DD647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9B7DBB-BE74-10D7-16A2-9ABD3CECED97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ORDER TRANSACTION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40A6BF-A810-ED9F-C54F-BD0AD60C05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91" y="2033016"/>
            <a:ext cx="7920017" cy="43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87EA-3EDE-DFFA-C2BA-BA74C50A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55945E-91F2-4886-1EE1-FE8906049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70" y="2033016"/>
            <a:ext cx="8122858" cy="4494915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E5C220F4-2C20-9A05-E9DD-C57BA1CA5A9E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BILLS TRANSACTION</a:t>
            </a:r>
          </a:p>
        </p:txBody>
      </p:sp>
    </p:spTree>
    <p:extLst>
      <p:ext uri="{BB962C8B-B14F-4D97-AF65-F5344CB8AC3E}">
        <p14:creationId xmlns:p14="http://schemas.microsoft.com/office/powerpoint/2010/main" val="133840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C26-A9AD-22E5-FF5B-BF59189E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NGUYEN ANH MINH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541906-AD63-EAB4-FE33-27B6991F13FE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C908A-B4A4-4F5B-A67D-B6B9F0C9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755" y="2033016"/>
            <a:ext cx="5320490" cy="414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7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EB42-521D-8F59-E6B7-0A77A139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NGUYEN ANH MINH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AD8939-30EB-4A89-9048-E8D3C7F0E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0" y="2862834"/>
            <a:ext cx="6433185" cy="354711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1BA3364F-F960-8ADC-CA3C-5D3E0E7CA024}"/>
              </a:ext>
            </a:extLst>
          </p:cNvPr>
          <p:cNvSpPr txBox="1">
            <a:spLocks/>
          </p:cNvSpPr>
          <p:nvPr/>
        </p:nvSpPr>
        <p:spPr>
          <a:xfrm>
            <a:off x="181252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DRUGLIST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74F578-4DE0-32BD-3688-AEC04302C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71" y="1264071"/>
            <a:ext cx="4838065" cy="2682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E74381-C58F-2607-9894-BC13456B4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04" y="3921670"/>
            <a:ext cx="4838065" cy="27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6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F0D3-29E7-92D3-0731-22ADB35F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NGUYEN ANH MINH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5E3BBD-CDF4-2635-5D76-611987D11C3D}"/>
              </a:ext>
            </a:extLst>
          </p:cNvPr>
          <p:cNvSpPr txBox="1">
            <a:spLocks/>
          </p:cNvSpPr>
          <p:nvPr/>
        </p:nvSpPr>
        <p:spPr>
          <a:xfrm>
            <a:off x="181252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EXPORT TO 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D18A3-7107-3D23-72FD-DF70C5E6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22" y="2033016"/>
            <a:ext cx="8642556" cy="433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9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F618-C00B-BC80-5FA6-2DB04BB1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NGUYEN ANH MINH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2C8D3D6-F3F1-D631-AC30-D28E2A86DE63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MEDICINE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E809E-4557-137A-08CF-8F2A5077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4" y="2033015"/>
            <a:ext cx="5533182" cy="4028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62D941-4FFB-A325-AA62-FA61A95B0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56" y="2033014"/>
            <a:ext cx="5533182" cy="38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F3B4-0B07-79F9-9CD5-80E68756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NGUYEN ANH MINH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99775-65DE-E32B-527A-7B150F7F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86" y="1837648"/>
            <a:ext cx="5897024" cy="36224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B576BEC-1711-1380-EBFB-5DD11CECA82C}"/>
              </a:ext>
            </a:extLst>
          </p:cNvPr>
          <p:cNvSpPr txBox="1">
            <a:spLocks/>
          </p:cNvSpPr>
          <p:nvPr/>
        </p:nvSpPr>
        <p:spPr>
          <a:xfrm>
            <a:off x="2657440" y="1142852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BARCODE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DED5F-0383-54EE-5A3F-9AAFDB8E9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14" y="1786029"/>
            <a:ext cx="4281693" cy="2381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EFD5AB-9491-81D3-48D0-FCC439B73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97" y="4675239"/>
            <a:ext cx="3623926" cy="103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3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D1FB-9CA2-EEE8-2569-3CEEB1B7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419F25-452A-863D-7D57-C899A6995F0A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6278C-6501-A958-73FA-680C6CC9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32" y="1880616"/>
            <a:ext cx="5133333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D1FB-9CA2-EEE8-2569-3CEEB1B7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1C09B-A7D8-89F9-5A25-4893C473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42" y="1936824"/>
            <a:ext cx="8082116" cy="447312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E441D54-2DD6-588F-20D9-3381B6D20D52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27697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Group 2 Member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Hoang Gia Huy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Tran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Nhat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Linh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Nguyen Anh Quan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Doan Duc Do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Nguyen Anh Minh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8891" r="18891"/>
          <a:stretch/>
        </p:blipFill>
        <p:spPr>
          <a:xfrm>
            <a:off x="4863314" y="1461774"/>
            <a:ext cx="6625952" cy="4577621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D1FB-9CA2-EEE8-2569-3CEEB1B7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1DC047-59A5-31AE-9311-BC4BF72B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97" y="2027400"/>
            <a:ext cx="8170606" cy="4532599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A08281E8-9E69-1A19-94E5-F72A61CFDEBF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TIMEKEEPING</a:t>
            </a:r>
          </a:p>
        </p:txBody>
      </p:sp>
    </p:spTree>
    <p:extLst>
      <p:ext uri="{BB962C8B-B14F-4D97-AF65-F5344CB8AC3E}">
        <p14:creationId xmlns:p14="http://schemas.microsoft.com/office/powerpoint/2010/main" val="262414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92A8-D92E-968A-86DE-4E9E0ED5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B1C14-2143-83AA-8E37-C9295A355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54" y="2119676"/>
            <a:ext cx="5805912" cy="3914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C2AA0-19EA-21C4-24AC-AC7A00C2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566" y="2119675"/>
            <a:ext cx="5811707" cy="392348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9CE77C20-16E8-B6D8-9903-B55416814F16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TIMEKEEPING</a:t>
            </a:r>
          </a:p>
        </p:txBody>
      </p:sp>
    </p:spTree>
    <p:extLst>
      <p:ext uri="{BB962C8B-B14F-4D97-AF65-F5344CB8AC3E}">
        <p14:creationId xmlns:p14="http://schemas.microsoft.com/office/powerpoint/2010/main" val="135775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D1FB-9CA2-EEE8-2569-3CEEB1B7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3BECA-FE32-E16D-4350-AA210237689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24305" y="2094271"/>
            <a:ext cx="7761740" cy="4315673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F6D4C43-5ADE-C071-1F0E-FDBC08B2DCFC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PAYROLL</a:t>
            </a:r>
          </a:p>
        </p:txBody>
      </p:sp>
    </p:spTree>
    <p:extLst>
      <p:ext uri="{BB962C8B-B14F-4D97-AF65-F5344CB8AC3E}">
        <p14:creationId xmlns:p14="http://schemas.microsoft.com/office/powerpoint/2010/main" val="3081439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A5C6-D3B1-27C6-D7A5-F7DE32E8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NGUYEN ANH QUAN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294BDC-423E-DC95-5601-8983DD83E314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PAYROLL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F61E5-7189-0FD8-8B92-35B75CCC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90" y="1880616"/>
            <a:ext cx="4500362" cy="4622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B9882-26DE-5912-974C-1987CDFF7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464" y="1880616"/>
            <a:ext cx="4393371" cy="462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9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58D5-D4BC-E52E-86B7-E800CEFD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DOAN DUC DO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CF682B-AD02-8793-CDE4-7A5C19D3C2C9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316EC-502D-0FA2-7273-9A81A8F8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618" y="2235997"/>
            <a:ext cx="5104762" cy="3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4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047D-98ED-84D8-BBCF-64236D60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DOAN DUC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8CD20-3BD5-CC97-5DBC-CE687FE1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04" y="2033016"/>
            <a:ext cx="7944192" cy="44253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53E2B6F-C7E2-D03E-E27E-1C11E745F0F9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SUPPLIER</a:t>
            </a:r>
          </a:p>
        </p:txBody>
      </p:sp>
    </p:spTree>
    <p:extLst>
      <p:ext uri="{BB962C8B-B14F-4D97-AF65-F5344CB8AC3E}">
        <p14:creationId xmlns:p14="http://schemas.microsoft.com/office/powerpoint/2010/main" val="3829066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15AE-35FA-F8D2-3DE3-F2E2A721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DOAN DUC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621FC-92B8-3E7F-5AA8-C0AA2838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3" y="1862478"/>
            <a:ext cx="8568813" cy="4715303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5FC1B97E-4762-EA47-8A9E-804C6AF1791E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IMPORT ORDER RECEIPT</a:t>
            </a:r>
          </a:p>
        </p:txBody>
      </p:sp>
    </p:spTree>
    <p:extLst>
      <p:ext uri="{BB962C8B-B14F-4D97-AF65-F5344CB8AC3E}">
        <p14:creationId xmlns:p14="http://schemas.microsoft.com/office/powerpoint/2010/main" val="420728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496-8F55-C9F6-46AC-F1D4C6CD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40" y="477553"/>
            <a:ext cx="6877119" cy="640080"/>
          </a:xfrm>
        </p:spPr>
        <p:txBody>
          <a:bodyPr/>
          <a:lstStyle/>
          <a:p>
            <a:pPr algn="ctr"/>
            <a:r>
              <a:rPr lang="en-US" dirty="0"/>
              <a:t>TASKSHEET REVIEW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41D8B9-47B8-1003-1ED7-FF0945BD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3672"/>
              </p:ext>
            </p:extLst>
          </p:nvPr>
        </p:nvGraphicFramePr>
        <p:xfrm>
          <a:off x="2140264" y="1435100"/>
          <a:ext cx="8139362" cy="513511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867165">
                  <a:extLst>
                    <a:ext uri="{9D8B030D-6E8A-4147-A177-3AD203B41FA5}">
                      <a16:colId xmlns:a16="http://schemas.microsoft.com/office/drawing/2014/main" val="1389997674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989951603"/>
                    </a:ext>
                  </a:extLst>
                </a:gridCol>
                <a:gridCol w="1833069">
                  <a:extLst>
                    <a:ext uri="{9D8B030D-6E8A-4147-A177-3AD203B41FA5}">
                      <a16:colId xmlns:a16="http://schemas.microsoft.com/office/drawing/2014/main" val="3819009595"/>
                    </a:ext>
                  </a:extLst>
                </a:gridCol>
                <a:gridCol w="1526795">
                  <a:extLst>
                    <a:ext uri="{9D8B030D-6E8A-4147-A177-3AD203B41FA5}">
                      <a16:colId xmlns:a16="http://schemas.microsoft.com/office/drawing/2014/main" val="2430509645"/>
                    </a:ext>
                  </a:extLst>
                </a:gridCol>
                <a:gridCol w="562505">
                  <a:extLst>
                    <a:ext uri="{9D8B030D-6E8A-4147-A177-3AD203B41FA5}">
                      <a16:colId xmlns:a16="http://schemas.microsoft.com/office/drawing/2014/main" val="3417471763"/>
                    </a:ext>
                  </a:extLst>
                </a:gridCol>
              </a:tblGrid>
              <a:tr h="422729">
                <a:tc>
                  <a:txBody>
                    <a:bodyPr/>
                    <a:lstStyle/>
                    <a:p>
                      <a:pPr marL="6350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Project:</a:t>
                      </a:r>
                      <a:r>
                        <a:rPr lang="vi-VN" sz="1500" spc="-65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Pharmacy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Date</a:t>
                      </a:r>
                      <a:r>
                        <a:rPr lang="vi-VN" sz="1500" spc="4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of</a:t>
                      </a:r>
                      <a:r>
                        <a:rPr lang="vi-VN" sz="1500" spc="25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preparation</a:t>
                      </a:r>
                      <a:r>
                        <a:rPr lang="vi-VN" sz="1500" spc="25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of</a:t>
                      </a:r>
                      <a:r>
                        <a:rPr lang="vi-VN" sz="1500" spc="25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activity</a:t>
                      </a:r>
                      <a:r>
                        <a:rPr lang="vi-VN" sz="1500" spc="3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500" spc="-1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plan:</a:t>
                      </a:r>
                      <a:endParaRPr lang="en-US" dirty="0">
                        <a:latin typeface="Segoe UI Light (Headings)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655327"/>
                  </a:ext>
                </a:extLst>
              </a:tr>
              <a:tr h="449942"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500" spc="-2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Code Part</a:t>
                      </a: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Main Coder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marR="162560" indent="-3175" algn="ctr">
                        <a:lnSpc>
                          <a:spcPct val="115000"/>
                        </a:lnSpc>
                        <a:spcBef>
                          <a:spcPts val="625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Supporter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vi-VN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r>
                        <a:rPr lang="vi-VN" sz="1500" spc="-1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status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 dirty="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9547853"/>
                  </a:ext>
                </a:extLst>
              </a:tr>
              <a:tr h="442329">
                <a:tc>
                  <a:txBody>
                    <a:bodyPr/>
                    <a:lstStyle/>
                    <a:p>
                      <a:pPr marL="2032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Segoe UI Light (Headings)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Login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Hoang Gia Huy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6308173"/>
                  </a:ext>
                </a:extLst>
              </a:tr>
              <a:tr h="442329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Register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Hoang Gia Huy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46315157"/>
                  </a:ext>
                </a:extLst>
              </a:tr>
              <a:tr h="442329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Forgot Password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Hoang Gia Huy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3013728"/>
                  </a:ext>
                </a:extLst>
              </a:tr>
              <a:tr h="442329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Email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Hoang Gia Huy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Nguyen Anh Minh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1127490"/>
                  </a:ext>
                </a:extLst>
              </a:tr>
              <a:tr h="482541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Admin Dashboard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Tran Nhat Linh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 dirty="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9519160"/>
                  </a:ext>
                </a:extLst>
              </a:tr>
              <a:tr h="482541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Staff Dashboard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Tran Nhat Linh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5277398"/>
                  </a:ext>
                </a:extLst>
              </a:tr>
              <a:tr h="482541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Order Transaction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Tran Nhat Linh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2143599"/>
                  </a:ext>
                </a:extLst>
              </a:tr>
              <a:tr h="522753">
                <a:tc>
                  <a:txBody>
                    <a:bodyPr/>
                    <a:lstStyle/>
                    <a:p>
                      <a:pPr marL="2032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Category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Nguyen Anh Minh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286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0892900"/>
                  </a:ext>
                </a:extLst>
              </a:tr>
              <a:tr h="522753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Import Medicine Details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Nguyen Anh Minh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N/A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Completed</a:t>
                      </a:r>
                      <a:endParaRPr lang="en-US" sz="1500">
                        <a:effectLst/>
                        <a:latin typeface="Segoe UI Light (Headings)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  <a:latin typeface="Segoe UI Light (Headings)"/>
                          <a:cs typeface="Arial" panose="020B0604020202020204" pitchFamily="34" charset="0"/>
                        </a:rPr>
                        <a:t> </a:t>
                      </a:r>
                      <a:endParaRPr lang="en-US" sz="1500" kern="100" dirty="0">
                        <a:effectLst/>
                        <a:latin typeface="Segoe UI Light (Headings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927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6999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0FD03E-4FCF-EC72-82BD-6CDF88BB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75" y="447675"/>
            <a:ext cx="6877050" cy="639763"/>
          </a:xfrm>
        </p:spPr>
        <p:txBody>
          <a:bodyPr/>
          <a:lstStyle/>
          <a:p>
            <a:pPr algn="ctr"/>
            <a:r>
              <a:rPr lang="en-US" dirty="0"/>
              <a:t>TASKSHEET REVIEW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52C69F-B494-76A6-8C6D-B12DF4DF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12780"/>
              </p:ext>
            </p:extLst>
          </p:nvPr>
        </p:nvGraphicFramePr>
        <p:xfrm>
          <a:off x="1726672" y="1324781"/>
          <a:ext cx="7807853" cy="516016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003499">
                  <a:extLst>
                    <a:ext uri="{9D8B030D-6E8A-4147-A177-3AD203B41FA5}">
                      <a16:colId xmlns:a16="http://schemas.microsoft.com/office/drawing/2014/main" val="1316908924"/>
                    </a:ext>
                  </a:extLst>
                </a:gridCol>
                <a:gridCol w="2002972">
                  <a:extLst>
                    <a:ext uri="{9D8B030D-6E8A-4147-A177-3AD203B41FA5}">
                      <a16:colId xmlns:a16="http://schemas.microsoft.com/office/drawing/2014/main" val="2992524558"/>
                    </a:ext>
                  </a:extLst>
                </a:gridCol>
                <a:gridCol w="1761773">
                  <a:extLst>
                    <a:ext uri="{9D8B030D-6E8A-4147-A177-3AD203B41FA5}">
                      <a16:colId xmlns:a16="http://schemas.microsoft.com/office/drawing/2014/main" val="944033117"/>
                    </a:ext>
                  </a:extLst>
                </a:gridCol>
                <a:gridCol w="1490482">
                  <a:extLst>
                    <a:ext uri="{9D8B030D-6E8A-4147-A177-3AD203B41FA5}">
                      <a16:colId xmlns:a16="http://schemas.microsoft.com/office/drawing/2014/main" val="1486263828"/>
                    </a:ext>
                  </a:extLst>
                </a:gridCol>
                <a:gridCol w="549127">
                  <a:extLst>
                    <a:ext uri="{9D8B030D-6E8A-4147-A177-3AD203B41FA5}">
                      <a16:colId xmlns:a16="http://schemas.microsoft.com/office/drawing/2014/main" val="4072564029"/>
                    </a:ext>
                  </a:extLst>
                </a:gridCol>
              </a:tblGrid>
              <a:tr h="562076">
                <a:tc gridSpan="2">
                  <a:txBody>
                    <a:bodyPr/>
                    <a:lstStyle/>
                    <a:p>
                      <a:pPr marL="6350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Project:</a:t>
                      </a:r>
                      <a:r>
                        <a:rPr lang="vi-VN" sz="1500" spc="-65">
                          <a:effectLst/>
                        </a:rPr>
                        <a:t> </a:t>
                      </a:r>
                      <a:r>
                        <a:rPr lang="en-US" sz="1500">
                          <a:effectLst/>
                        </a:rPr>
                        <a:t>Pharmacy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Date</a:t>
                      </a:r>
                      <a:r>
                        <a:rPr lang="vi-VN" sz="1500" spc="40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of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preparation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of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activity</a:t>
                      </a:r>
                      <a:r>
                        <a:rPr lang="vi-VN" sz="1500" spc="30">
                          <a:effectLst/>
                        </a:rPr>
                        <a:t> </a:t>
                      </a:r>
                      <a:r>
                        <a:rPr lang="vi-VN" sz="1500" spc="-10">
                          <a:effectLst/>
                        </a:rPr>
                        <a:t>plan: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613014"/>
                  </a:ext>
                </a:extLst>
              </a:tr>
              <a:tr h="551190"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</a:endParaRPr>
                    </a:p>
                    <a:p>
                      <a:pPr marL="24130" algn="ctr"/>
                      <a:r>
                        <a:rPr lang="en-US" sz="1500" spc="-20" dirty="0">
                          <a:effectLst/>
                        </a:rPr>
                        <a:t>Code Part</a:t>
                      </a: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</a:endParaRPr>
                    </a:p>
                    <a:p>
                      <a:pPr marL="20320" marR="67310"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</a:p>
                    <a:p>
                      <a:pPr marL="17780" algn="ctr"/>
                      <a:r>
                        <a:rPr lang="en-US" sz="1500" dirty="0">
                          <a:effectLst/>
                        </a:rPr>
                        <a:t>Main Coder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2880" marR="162560" indent="-3175" algn="ctr">
                        <a:lnSpc>
                          <a:spcPct val="115000"/>
                        </a:lnSpc>
                        <a:spcBef>
                          <a:spcPts val="625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</a:p>
                    <a:p>
                      <a:pPr marL="17780" algn="ctr"/>
                      <a:r>
                        <a:rPr lang="en-US" sz="1500" dirty="0">
                          <a:effectLst/>
                        </a:rPr>
                        <a:t>Supporter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</a:endParaRPr>
                    </a:p>
                    <a:p>
                      <a:pPr marL="19050" algn="ctr"/>
                      <a:r>
                        <a:rPr lang="vi-VN" sz="1500" spc="-10">
                          <a:effectLst/>
                        </a:rPr>
                        <a:t>status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3042230"/>
                  </a:ext>
                </a:extLst>
              </a:tr>
              <a:tr h="617729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Import Order Receipt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Doan Duc Do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5752864"/>
                  </a:ext>
                </a:extLst>
              </a:tr>
              <a:tr h="617729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Supplier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Doan Duc Do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8811863"/>
                  </a:ext>
                </a:extLst>
              </a:tr>
              <a:tr h="892276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Account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Minh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2141052"/>
                  </a:ext>
                </a:extLst>
              </a:tr>
              <a:tr h="892276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Export PDF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Minh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N/A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617169"/>
                  </a:ext>
                </a:extLst>
              </a:tr>
              <a:tr h="892276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Staff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Quan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N/A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 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4528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126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BB98-14D6-76B2-1443-C49F7D61B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742" y="423434"/>
            <a:ext cx="6877119" cy="640080"/>
          </a:xfrm>
        </p:spPr>
        <p:txBody>
          <a:bodyPr/>
          <a:lstStyle/>
          <a:p>
            <a:pPr algn="ctr"/>
            <a:r>
              <a:rPr lang="en-US" dirty="0"/>
              <a:t>TASKSHEET REVIEW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C16169-8D14-EB6A-FB15-07CA3992E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757526"/>
              </p:ext>
            </p:extLst>
          </p:nvPr>
        </p:nvGraphicFramePr>
        <p:xfrm>
          <a:off x="2108204" y="1435101"/>
          <a:ext cx="7950196" cy="467942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158996">
                  <a:extLst>
                    <a:ext uri="{9D8B030D-6E8A-4147-A177-3AD203B41FA5}">
                      <a16:colId xmlns:a16="http://schemas.microsoft.com/office/drawing/2014/main" val="4198783738"/>
                    </a:ext>
                  </a:extLst>
                </a:gridCol>
                <a:gridCol w="2017486">
                  <a:extLst>
                    <a:ext uri="{9D8B030D-6E8A-4147-A177-3AD203B41FA5}">
                      <a16:colId xmlns:a16="http://schemas.microsoft.com/office/drawing/2014/main" val="2115751079"/>
                    </a:ext>
                  </a:extLst>
                </a:gridCol>
                <a:gridCol w="1728513">
                  <a:extLst>
                    <a:ext uri="{9D8B030D-6E8A-4147-A177-3AD203B41FA5}">
                      <a16:colId xmlns:a16="http://schemas.microsoft.com/office/drawing/2014/main" val="4146425030"/>
                    </a:ext>
                  </a:extLst>
                </a:gridCol>
                <a:gridCol w="1494571">
                  <a:extLst>
                    <a:ext uri="{9D8B030D-6E8A-4147-A177-3AD203B41FA5}">
                      <a16:colId xmlns:a16="http://schemas.microsoft.com/office/drawing/2014/main" val="974486882"/>
                    </a:ext>
                  </a:extLst>
                </a:gridCol>
                <a:gridCol w="550630">
                  <a:extLst>
                    <a:ext uri="{9D8B030D-6E8A-4147-A177-3AD203B41FA5}">
                      <a16:colId xmlns:a16="http://schemas.microsoft.com/office/drawing/2014/main" val="3813762244"/>
                    </a:ext>
                  </a:extLst>
                </a:gridCol>
              </a:tblGrid>
              <a:tr h="288580">
                <a:tc gridSpan="2">
                  <a:txBody>
                    <a:bodyPr/>
                    <a:lstStyle/>
                    <a:p>
                      <a:pPr marL="6350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Project:</a:t>
                      </a:r>
                      <a:r>
                        <a:rPr lang="vi-VN" sz="1500" spc="-65">
                          <a:effectLst/>
                        </a:rPr>
                        <a:t> </a:t>
                      </a:r>
                      <a:r>
                        <a:rPr lang="en-US" sz="1500">
                          <a:effectLst/>
                        </a:rPr>
                        <a:t>Pharmacy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350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Date</a:t>
                      </a:r>
                      <a:r>
                        <a:rPr lang="vi-VN" sz="1500" spc="40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of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preparation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of</a:t>
                      </a:r>
                      <a:r>
                        <a:rPr lang="vi-VN" sz="1500" spc="25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activity</a:t>
                      </a:r>
                      <a:r>
                        <a:rPr lang="vi-VN" sz="1500" spc="30">
                          <a:effectLst/>
                        </a:rPr>
                        <a:t> </a:t>
                      </a:r>
                      <a:r>
                        <a:rPr lang="vi-VN" sz="1500" spc="-10">
                          <a:effectLst/>
                        </a:rPr>
                        <a:t>plan: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846520"/>
                  </a:ext>
                </a:extLst>
              </a:tr>
              <a:tr h="449436">
                <a:tc>
                  <a:txBody>
                    <a:bodyPr/>
                    <a:lstStyle/>
                    <a:p>
                      <a:pPr marL="24130" algn="ctr"/>
                      <a:r>
                        <a:rPr lang="en-US" sz="1500" spc="-20" dirty="0">
                          <a:effectLst/>
                        </a:rPr>
                        <a:t>Code Part</a:t>
                      </a:r>
                      <a:endParaRPr lang="en-US" sz="15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en-US" sz="1500" dirty="0">
                          <a:effectLst/>
                        </a:rPr>
                        <a:t> Main Coder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780" algn="ctr"/>
                      <a:r>
                        <a:rPr lang="en-US" sz="1500" dirty="0">
                          <a:effectLst/>
                        </a:rPr>
                        <a:t>Supporter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30"/>
                        </a:spcBef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r>
                        <a:rPr lang="vi-VN" sz="1500" spc="-10" dirty="0">
                          <a:effectLst/>
                        </a:rPr>
                        <a:t>status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25912573"/>
                  </a:ext>
                </a:extLst>
              </a:tr>
              <a:tr h="439491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Payroll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270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Quan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56227996"/>
                  </a:ext>
                </a:extLst>
              </a:tr>
              <a:tr h="370510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Timekeeping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Quan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4355239"/>
                  </a:ext>
                </a:extLst>
              </a:tr>
              <a:tr h="478660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Check in-out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Quan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Nguyen Anh Minh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0745219"/>
                  </a:ext>
                </a:extLst>
              </a:tr>
              <a:tr h="1762304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</a:p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Search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Quan</a:t>
                      </a:r>
                    </a:p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&amp;</a:t>
                      </a:r>
                    </a:p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Nguyen Anh Minh</a:t>
                      </a:r>
                    </a:p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&amp;</a:t>
                      </a:r>
                    </a:p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Tran Nhat Linh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N/A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7064325"/>
                  </a:ext>
                </a:extLst>
              </a:tr>
              <a:tr h="378497">
                <a:tc>
                  <a:txBody>
                    <a:bodyPr/>
                    <a:lstStyle/>
                    <a:p>
                      <a:pPr marL="20320" algn="ctr">
                        <a:lnSpc>
                          <a:spcPct val="115000"/>
                        </a:lnSpc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Customer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317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Tran Nhat Linh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N/A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0320" marR="1905" algn="ctr">
                        <a:spcBef>
                          <a:spcPts val="62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Completed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9058793"/>
                  </a:ext>
                </a:extLst>
              </a:tr>
              <a:tr h="1015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Review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vi-VN" sz="1500">
                          <a:effectLst/>
                        </a:rPr>
                        <a:t>Signature</a:t>
                      </a:r>
                      <a:r>
                        <a:rPr lang="vi-VN" sz="1500" spc="-60">
                          <a:effectLst/>
                        </a:rPr>
                        <a:t> </a:t>
                      </a:r>
                      <a:r>
                        <a:rPr lang="vi-VN" sz="1500">
                          <a:effectLst/>
                        </a:rPr>
                        <a:t>of</a:t>
                      </a:r>
                      <a:r>
                        <a:rPr lang="vi-VN" sz="1500" spc="-55">
                          <a:effectLst/>
                        </a:rPr>
                        <a:t> </a:t>
                      </a:r>
                      <a:r>
                        <a:rPr lang="en-US" sz="1500">
                          <a:effectLst/>
                        </a:rPr>
                        <a:t>instructor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439038"/>
                  </a:ext>
                </a:extLst>
              </a:tr>
              <a:tr h="283347">
                <a:tc gridSpan="2">
                  <a:txBody>
                    <a:bodyPr/>
                    <a:lstStyle/>
                    <a:p>
                      <a:pPr algn="ctr"/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7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24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57440" y="1240536"/>
            <a:ext cx="6877119" cy="640080"/>
          </a:xfrm>
        </p:spPr>
        <p:txBody>
          <a:bodyPr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9EDDA60-1A1D-AFF7-CCF0-04C7665E2FAB}"/>
              </a:ext>
            </a:extLst>
          </p:cNvPr>
          <p:cNvSpPr txBox="1">
            <a:spLocks/>
          </p:cNvSpPr>
          <p:nvPr/>
        </p:nvSpPr>
        <p:spPr>
          <a:xfrm>
            <a:off x="540872" y="497217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HOANG GIA HUY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D23DF-A6CD-25AE-97EF-35F04CC7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31" y="1983855"/>
            <a:ext cx="5880138" cy="3981911"/>
          </a:xfrm>
          <a:prstGeom prst="rect">
            <a:avLst/>
          </a:prstGeom>
          <a:solidFill>
            <a:srgbClr val="F5F5F5">
              <a:alpha val="1000"/>
            </a:srgbClr>
          </a:solidFill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HOANG GIA HUY</a:t>
            </a:r>
          </a:p>
        </p:txBody>
      </p:sp>
      <p:pic>
        <p:nvPicPr>
          <p:cNvPr id="6" name="Picture 5" descr="A screenshot of a login page&#10;&#10;Description automatically generated">
            <a:extLst>
              <a:ext uri="{FF2B5EF4-FFF2-40B4-BE49-F238E27FC236}">
                <a16:creationId xmlns:a16="http://schemas.microsoft.com/office/drawing/2014/main" id="{40EE7C63-60FE-CC31-1E5F-B1BB7CCE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963871"/>
            <a:ext cx="5392896" cy="4198620"/>
          </a:xfrm>
          <a:prstGeom prst="rect">
            <a:avLst/>
          </a:prstGeom>
        </p:spPr>
      </p:pic>
      <p:pic>
        <p:nvPicPr>
          <p:cNvPr id="8" name="Picture 7" descr="A screenshot of a login form&#10;&#10;Description automatically generated">
            <a:extLst>
              <a:ext uri="{FF2B5EF4-FFF2-40B4-BE49-F238E27FC236}">
                <a16:creationId xmlns:a16="http://schemas.microsoft.com/office/drawing/2014/main" id="{0886C887-07FB-A379-0B84-0BAB36AED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37" y="1963870"/>
            <a:ext cx="5614156" cy="4198621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D830AA2C-6D53-0E6F-145C-A97B24AE65EB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Sign Up, Sign In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HOANG GIA HUY</a:t>
            </a:r>
          </a:p>
        </p:txBody>
      </p:sp>
      <p:pic>
        <p:nvPicPr>
          <p:cNvPr id="4" name="Picture 3" descr="A screenshot of a email&#10;&#10;Description automatically generated">
            <a:extLst>
              <a:ext uri="{FF2B5EF4-FFF2-40B4-BE49-F238E27FC236}">
                <a16:creationId xmlns:a16="http://schemas.microsoft.com/office/drawing/2014/main" id="{759D6236-3E09-363E-5D32-7E277351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2" y="1267278"/>
            <a:ext cx="4977337" cy="284495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550FFDF-8AA5-9269-3189-D9B9E16D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6" y="3997059"/>
            <a:ext cx="4743967" cy="2598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0CD99-7216-82F1-ACE4-2025191F0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027" y="3051530"/>
            <a:ext cx="5001551" cy="3358414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3550D0EA-5C05-A5ED-0744-CC2A864F5135}"/>
              </a:ext>
            </a:extLst>
          </p:cNvPr>
          <p:cNvSpPr txBox="1">
            <a:spLocks/>
          </p:cNvSpPr>
          <p:nvPr/>
        </p:nvSpPr>
        <p:spPr>
          <a:xfrm>
            <a:off x="5406073" y="1194159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Forgot Password, Verify, Reset Password</a:t>
            </a: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8943104-7EF0-8BB7-636B-E35C1D88E668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8FFD6-5096-F7E8-9F3C-3C3D99C4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56" y="2033016"/>
            <a:ext cx="5514286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C9E0EF6-E3E9-9D65-4196-6102F6608056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DASHBOARD FOR STAFF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FC28F-2D36-E7F0-282F-DEBD73A2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819" y="1880616"/>
            <a:ext cx="7784362" cy="43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47347CDE-4BC0-9D2D-EC4D-00337021D24B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DASHBOARD FOR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49C82-D4FE-4B3F-340D-AAD06537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807" y="1880616"/>
            <a:ext cx="7890386" cy="44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2C22-A46A-65A6-0134-AEC0836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 NHAT LINH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6BDD87-FB8A-DD37-0B0A-AEE9B4F8FF0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29433" y="1961536"/>
            <a:ext cx="8133134" cy="4551647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034B96B-A67B-CDEA-D49E-A0916CF036AE}"/>
              </a:ext>
            </a:extLst>
          </p:cNvPr>
          <p:cNvSpPr txBox="1">
            <a:spLocks/>
          </p:cNvSpPr>
          <p:nvPr/>
        </p:nvSpPr>
        <p:spPr>
          <a:xfrm>
            <a:off x="2657440" y="124053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0396696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{B836D4EC-152F-4342-9A77-04D484F2B884}tf10001108_win32</Template>
  <TotalTime>757</TotalTime>
  <Words>404</Words>
  <Application>Microsoft Office PowerPoint</Application>
  <PresentationFormat>Widescreen</PresentationFormat>
  <Paragraphs>190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Segoe UI</vt:lpstr>
      <vt:lpstr>Segoe UI Light</vt:lpstr>
      <vt:lpstr>Segoe UI Light (Headings)</vt:lpstr>
      <vt:lpstr>Times New Roman</vt:lpstr>
      <vt:lpstr>Custom</vt:lpstr>
      <vt:lpstr>PowerPoint Presentation</vt:lpstr>
      <vt:lpstr>Group 2 Member</vt:lpstr>
      <vt:lpstr>DATABASE</vt:lpstr>
      <vt:lpstr>HOANG GIA HUY</vt:lpstr>
      <vt:lpstr>HOANG GIA HUY</vt:lpstr>
      <vt:lpstr>TRAN NHAT LINH</vt:lpstr>
      <vt:lpstr>TRAN NHAT LINH</vt:lpstr>
      <vt:lpstr>TRAN NHAT LINH</vt:lpstr>
      <vt:lpstr>TRAN NHAT LINH</vt:lpstr>
      <vt:lpstr>TRAN NHAT LINH</vt:lpstr>
      <vt:lpstr>TRAN NHAT LINH</vt:lpstr>
      <vt:lpstr>TRAN NHAT LINH</vt:lpstr>
      <vt:lpstr>NGUYEN ANH MINH</vt:lpstr>
      <vt:lpstr>NGUYEN ANH MINH</vt:lpstr>
      <vt:lpstr>NGUYEN ANH MINH</vt:lpstr>
      <vt:lpstr>NGUYEN ANH MINH</vt:lpstr>
      <vt:lpstr>NGUYEN ANH MINH</vt:lpstr>
      <vt:lpstr>NGUYEN ANH QUAN</vt:lpstr>
      <vt:lpstr>NGUYEN ANH QUAN</vt:lpstr>
      <vt:lpstr>NGUYEN ANH QUAN</vt:lpstr>
      <vt:lpstr>NGUYEN ANH QUAN</vt:lpstr>
      <vt:lpstr>NGUYEN ANH QUAN</vt:lpstr>
      <vt:lpstr>NGUYEN ANH QUAN</vt:lpstr>
      <vt:lpstr>DOAN DUC DO</vt:lpstr>
      <vt:lpstr>DOAN DUC DO</vt:lpstr>
      <vt:lpstr>DOAN DUC DO</vt:lpstr>
      <vt:lpstr>TASKSHEET REVIEW</vt:lpstr>
      <vt:lpstr>TASKSHEET REVIEW</vt:lpstr>
      <vt:lpstr>TASKSHEET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keywords/>
  <cp:lastModifiedBy>Admin</cp:lastModifiedBy>
  <cp:revision>5</cp:revision>
  <dcterms:created xsi:type="dcterms:W3CDTF">2024-07-08T18:16:29Z</dcterms:created>
  <dcterms:modified xsi:type="dcterms:W3CDTF">2024-07-09T17:07:49Z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